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8" d="100"/>
          <a:sy n="58" d="100"/>
        </p:scale>
        <p:origin x="3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06BE62-0080-1CC9-F42B-4A09C02880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32F190F-61B1-EC6F-21FF-318450D49B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796892-64B3-B2D1-EED5-9D8E3252F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6537-5B25-4353-B85E-AE011F57919B}" type="datetimeFigureOut">
              <a:rPr lang="de-DE" smtClean="0"/>
              <a:t>25.10.2023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526785-7CEB-E704-61D5-6F9BF7CB6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5610DD-04F8-C186-80D8-2601B7382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3429-19B5-41DD-9AAC-E14283F94E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0445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C9DD9-496D-5156-B8BA-571964987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53CC78E-B80E-4306-1549-741AD80351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1A478B-74B4-3060-B3BE-6D7341139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6537-5B25-4353-B85E-AE011F57919B}" type="datetimeFigureOut">
              <a:rPr lang="de-DE" smtClean="0"/>
              <a:t>25.10.2023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ECC564-BDEB-7008-4D87-D5F78C09A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B0B6BE0-4441-B22F-B49F-BEA9719B9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3429-19B5-41DD-9AAC-E14283F94E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7477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20470D8-8330-E36F-3E68-2FCABD52D4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D1C1CDC-717E-E0CC-0FC2-6CBEC8EDF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B7F69C-33A0-2E36-F10B-45B491FBE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6537-5B25-4353-B85E-AE011F57919B}" type="datetimeFigureOut">
              <a:rPr lang="de-DE" smtClean="0"/>
              <a:t>25.10.2023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CE8EEB-A018-C668-9DAE-7BF7909BE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B4D3C8-ADE6-FF04-F145-4481C3491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3429-19B5-41DD-9AAC-E14283F94E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2311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356FFF-F5D9-F25E-2761-F8050C7B1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5789AB-53EB-D640-97E8-CC8F0218A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41957C-6287-9EE7-5ADD-C822EBCA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6537-5B25-4353-B85E-AE011F57919B}" type="datetimeFigureOut">
              <a:rPr lang="de-DE" smtClean="0"/>
              <a:t>25.10.2023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62719A0-AB8E-9A9C-CED5-CB61ABD3C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BFD793D-04F1-05B9-8FD9-1AE1D2F3E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3429-19B5-41DD-9AAC-E14283F94E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3824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DABF76-5F08-E301-B514-60B241772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14C325-09BA-09F0-EC52-3D2A32299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E07DC2-9730-33D9-42C6-7E6B9012D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6537-5B25-4353-B85E-AE011F57919B}" type="datetimeFigureOut">
              <a:rPr lang="de-DE" smtClean="0"/>
              <a:t>25.10.2023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A9DC4B-AF68-3EAD-8D1A-A89DF2990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1034DC-1718-BBE0-FBB8-50479D1ED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3429-19B5-41DD-9AAC-E14283F94E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4980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7A5A65-B182-173D-A5E0-845C59A9C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B6CC72-EF5E-1F52-586C-1DD14DA64C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C8C3052-ABD8-AB59-C763-4FEAF099D0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836E3CC-3AC3-8509-5A6C-4D922AEC1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6537-5B25-4353-B85E-AE011F57919B}" type="datetimeFigureOut">
              <a:rPr lang="de-DE" smtClean="0"/>
              <a:t>25.10.2023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10919BC-3A87-CC89-E8D3-2C2718012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25561D5-2702-3C32-707D-E2007B08C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3429-19B5-41DD-9AAC-E14283F94E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5800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396F51-F6E3-003B-24D2-BB0D1EAAA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BF2E77-474C-E8EB-F3D0-6178F4230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FD5EF4C-E081-3EFC-6AE6-848F0AF69D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9482BAF-70F3-6F9A-D871-002B9896D0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EA4ECB3-BF73-769D-054F-EBE607AF0E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AA203E2-42CA-2C5B-AFF0-3ADD1FE92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6537-5B25-4353-B85E-AE011F57919B}" type="datetimeFigureOut">
              <a:rPr lang="de-DE" smtClean="0"/>
              <a:t>25.10.2023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D35324D-4AE5-6538-A7FD-57B7E9E0F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D26A8CB-165B-3C33-7373-068902F96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3429-19B5-41DD-9AAC-E14283F94E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8264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D69D4-9FA4-0736-690B-1E188DD5B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849148B-D01A-E82A-543C-D9AC7F75C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6537-5B25-4353-B85E-AE011F57919B}" type="datetimeFigureOut">
              <a:rPr lang="de-DE" smtClean="0"/>
              <a:t>25.10.2023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B56D44A-BA56-5B1B-0A69-2582A475B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C19CBF-EFA4-ED3F-FC03-F277F26C0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3429-19B5-41DD-9AAC-E14283F94E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8807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933D908-536E-A657-258B-065BE28C9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6537-5B25-4353-B85E-AE011F57919B}" type="datetimeFigureOut">
              <a:rPr lang="de-DE" smtClean="0"/>
              <a:t>25.10.2023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9552D8B-7F02-8DA6-0CB8-12B2CB6D1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CEA86E-5810-314B-E029-633121B1A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3429-19B5-41DD-9AAC-E14283F94E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7777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0EE68-28B8-EAA2-E2FF-49DCDC1AB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48E7A0-7E5A-5176-6257-7DD0096EF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A98A5FF-D070-13D6-B520-B89FB38BCA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AE5E39F-29F6-0166-C9EA-0F9A354B1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6537-5B25-4353-B85E-AE011F57919B}" type="datetimeFigureOut">
              <a:rPr lang="de-DE" smtClean="0"/>
              <a:t>25.10.2023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95A94E3-4005-1745-A8D9-D52B7EB29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15554C3-2557-9565-C3B0-7B67CB1D1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3429-19B5-41DD-9AAC-E14283F94E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3348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6142D2-6BF7-9D8F-8E10-5D01FB5F9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160F904-5F62-ACBE-FE65-FA4B00738C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CC63A04-E6F5-BF01-8015-D32DDA09CD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A7C3507-1493-29E3-494F-E925A9E12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6537-5B25-4353-B85E-AE011F57919B}" type="datetimeFigureOut">
              <a:rPr lang="de-DE" smtClean="0"/>
              <a:t>25.10.2023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239FB68-ABD0-1D25-6001-9149ECB31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9437E15-9153-9A43-2C5C-7E1A98B11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3429-19B5-41DD-9AAC-E14283F94E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4167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97B3CAA-2738-8C14-2447-10CE11E38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B4FB2C8-A507-3883-957A-50D8F0EE8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165342-431D-31DB-778B-676EAA1D21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B6537-5B25-4353-B85E-AE011F57919B}" type="datetimeFigureOut">
              <a:rPr lang="de-DE" smtClean="0"/>
              <a:t>25.10.2023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E71017-BDE8-A3F1-790F-12CD660370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5BDC8F-053E-5994-D3CB-D07C99D96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83429-19B5-41DD-9AAC-E14283F94E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8110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103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Warum ist Müll im Meer so problematisch? – Foamie – Offizieller Online Shop">
            <a:extLst>
              <a:ext uri="{FF2B5EF4-FFF2-40B4-BE49-F238E27FC236}">
                <a16:creationId xmlns:a16="http://schemas.microsoft.com/office/drawing/2014/main" id="{D72EF97A-CDAB-CBE1-1234-8E515BA5D0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de-CH">
                <a:solidFill>
                  <a:srgbClr val="FFFFFF"/>
                </a:solidFill>
              </a:rPr>
              <a:t>Auswirkungen von Abfall: Global und Regional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9CB0E5B8-7DE7-FA5E-F220-69E199BA4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de-DE">
              <a:solidFill>
                <a:srgbClr val="FFFFFF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Globale Auswirkungen von Abfall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 err="1"/>
              <a:t>Jährlich</a:t>
            </a:r>
            <a:r>
              <a:rPr lang="en-US" sz="2000" dirty="0"/>
              <a:t> </a:t>
            </a:r>
            <a:r>
              <a:rPr lang="en-US" sz="2000" dirty="0" err="1"/>
              <a:t>gelangen</a:t>
            </a:r>
            <a:r>
              <a:rPr lang="en-US" sz="2000" dirty="0"/>
              <a:t> </a:t>
            </a:r>
            <a:r>
              <a:rPr lang="en-US" sz="2000" dirty="0" err="1"/>
              <a:t>Millionen</a:t>
            </a:r>
            <a:r>
              <a:rPr lang="en-US" sz="2000" dirty="0"/>
              <a:t> </a:t>
            </a:r>
            <a:r>
              <a:rPr lang="en-US" sz="2000" dirty="0" err="1"/>
              <a:t>Tonnen</a:t>
            </a:r>
            <a:r>
              <a:rPr lang="en-US" sz="2000" dirty="0"/>
              <a:t> </a:t>
            </a:r>
            <a:r>
              <a:rPr lang="en-US" sz="2000" dirty="0" err="1"/>
              <a:t>Plastik</a:t>
            </a:r>
            <a:r>
              <a:rPr lang="en-US" sz="2000" dirty="0"/>
              <a:t> in </a:t>
            </a:r>
            <a:r>
              <a:rPr lang="en-US" sz="2000" dirty="0" err="1"/>
              <a:t>unsere</a:t>
            </a:r>
            <a:r>
              <a:rPr lang="en-US" sz="2000" dirty="0"/>
              <a:t> </a:t>
            </a:r>
            <a:r>
              <a:rPr lang="en-US" sz="2000" dirty="0" err="1"/>
              <a:t>Ozeane</a:t>
            </a:r>
            <a:r>
              <a:rPr lang="en-US" sz="2000" dirty="0"/>
              <a:t>.</a:t>
            </a:r>
          </a:p>
          <a:p>
            <a:r>
              <a:rPr lang="en-US" sz="2000" dirty="0" err="1"/>
              <a:t>Gefahr</a:t>
            </a:r>
            <a:r>
              <a:rPr lang="en-US" sz="2000" dirty="0"/>
              <a:t> für das marine </a:t>
            </a:r>
            <a:r>
              <a:rPr lang="en-US" sz="2000" dirty="0" err="1"/>
              <a:t>Ökosystem</a:t>
            </a:r>
            <a:r>
              <a:rPr lang="en-US" sz="2000" dirty="0"/>
              <a:t>: </a:t>
            </a:r>
            <a:r>
              <a:rPr lang="en-US" sz="2000" dirty="0" err="1"/>
              <a:t>Tiere</a:t>
            </a:r>
            <a:r>
              <a:rPr lang="en-US" sz="2000" dirty="0"/>
              <a:t> </a:t>
            </a:r>
            <a:r>
              <a:rPr lang="en-US" sz="2000" dirty="0" err="1"/>
              <a:t>verwechseln</a:t>
            </a:r>
            <a:r>
              <a:rPr lang="en-US" sz="2000" dirty="0"/>
              <a:t> </a:t>
            </a:r>
            <a:r>
              <a:rPr lang="en-US" sz="2000" dirty="0" err="1"/>
              <a:t>Plastik</a:t>
            </a:r>
            <a:r>
              <a:rPr lang="en-US" sz="2000" dirty="0"/>
              <a:t> </a:t>
            </a:r>
            <a:r>
              <a:rPr lang="en-US" sz="2000" dirty="0" err="1"/>
              <a:t>mit</a:t>
            </a:r>
            <a:r>
              <a:rPr lang="en-US" sz="2000" dirty="0"/>
              <a:t> </a:t>
            </a:r>
            <a:r>
              <a:rPr lang="en-US" sz="2000" dirty="0" err="1"/>
              <a:t>Nahrung</a:t>
            </a:r>
            <a:r>
              <a:rPr lang="en-US" sz="2000" dirty="0"/>
              <a:t>.</a:t>
            </a:r>
          </a:p>
          <a:p>
            <a:r>
              <a:rPr lang="en-US" sz="2000" dirty="0" err="1"/>
              <a:t>Mikroplastik</a:t>
            </a:r>
            <a:r>
              <a:rPr lang="en-US" sz="2000" dirty="0"/>
              <a:t> </a:t>
            </a:r>
            <a:r>
              <a:rPr lang="en-US" sz="2000" dirty="0" err="1"/>
              <a:t>gelangt</a:t>
            </a:r>
            <a:r>
              <a:rPr lang="en-US" sz="2000" dirty="0"/>
              <a:t> in die </a:t>
            </a:r>
            <a:r>
              <a:rPr lang="en-US" sz="2000" dirty="0" err="1"/>
              <a:t>Nahrungskette</a:t>
            </a:r>
            <a:r>
              <a:rPr lang="en-US" sz="2000" dirty="0"/>
              <a:t> und </a:t>
            </a:r>
            <a:r>
              <a:rPr lang="en-US" sz="2000" dirty="0" err="1"/>
              <a:t>schliesslich</a:t>
            </a:r>
            <a:r>
              <a:rPr lang="en-US" sz="2000" dirty="0"/>
              <a:t> </a:t>
            </a:r>
            <a:r>
              <a:rPr lang="en-US" sz="2000" dirty="0" err="1"/>
              <a:t>zu</a:t>
            </a:r>
            <a:r>
              <a:rPr lang="en-US" sz="2000" dirty="0"/>
              <a:t> uns.</a:t>
            </a:r>
          </a:p>
        </p:txBody>
      </p:sp>
      <p:pic>
        <p:nvPicPr>
          <p:cNvPr id="2050" name="Picture 2" descr="Plastikmüll im Meer: WWF fordert globales Abkommen | NDR.de - Kultur">
            <a:extLst>
              <a:ext uri="{FF2B5EF4-FFF2-40B4-BE49-F238E27FC236}">
                <a16:creationId xmlns:a16="http://schemas.microsoft.com/office/drawing/2014/main" id="{3C2DDAEB-3868-B357-3E4B-24F0820BF3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0" r="7424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Luftverschmutzung durch Müllverbrennung schlimmer als gedacht -  wissenschaft.de">
            <a:extLst>
              <a:ext uri="{FF2B5EF4-FFF2-40B4-BE49-F238E27FC236}">
                <a16:creationId xmlns:a16="http://schemas.microsoft.com/office/drawing/2014/main" id="{3C4FB1C5-2064-41D7-E209-7F6E5744725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7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1" name="Rectangle 308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Abfall und Treibhauseffekt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Deponien produzieren Methan, ein starkes Treibhausgas.</a:t>
            </a:r>
          </a:p>
          <a:p>
            <a:r>
              <a:rPr lang="en-US" sz="2000"/>
              <a:t>Die Verbrennung von Abfall setzt CO2 und schädliche Chemikalien frei.</a:t>
            </a:r>
          </a:p>
          <a:p>
            <a:r>
              <a:rPr lang="en-US" sz="2000"/>
              <a:t>Beitrag zum globalen Klimawandel.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537883"/>
            <a:ext cx="4783697" cy="194281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Regionale Auswirkungen von Abfall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2686323"/>
            <a:ext cx="4783697" cy="34335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Kontamination von Böden und Grundwasser durch schädliche Chemikalien.</a:t>
            </a:r>
          </a:p>
          <a:p>
            <a:r>
              <a:rPr lang="en-US" sz="2000"/>
              <a:t>Gesundheitliche Auswirkungen: Krankheiten durch kontaminiertes Wasser.</a:t>
            </a:r>
          </a:p>
          <a:p>
            <a:r>
              <a:rPr lang="en-US" sz="2000"/>
              <a:t>Landschaftsveränderung und Verlust von Lebensräumen.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6D71256-B2CC-490D-53AD-EBE04C2A948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36078" y="537882"/>
            <a:ext cx="4470066" cy="558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Wirtschaftliche Folgen</a:t>
            </a:r>
          </a:p>
        </p:txBody>
      </p:sp>
      <p:grpSp>
        <p:nvGrpSpPr>
          <p:cNvPr id="5129" name="Group 5128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5130" name="Rectangle 512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1" name="Rectangle 513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Tourismusverlust durch verschmutzte Strände und Landschaften.</a:t>
            </a:r>
          </a:p>
          <a:p>
            <a:r>
              <a:rPr lang="en-US" sz="2000"/>
              <a:t>Schaden für die Fischerei durch verschmutzte Gewässer.</a:t>
            </a:r>
          </a:p>
          <a:p>
            <a:r>
              <a:rPr lang="en-US" sz="2000"/>
              <a:t>Kosten für die Abfallbeseitigung und -behandlung steigen.</a:t>
            </a:r>
          </a:p>
        </p:txBody>
      </p:sp>
      <p:sp>
        <p:nvSpPr>
          <p:cNvPr id="5135" name="Rectangle 5134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7" name="Rectangle 513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Der Münchner Koch Youssef L. fand im Innern eines Seebarschs jede Menge Plastik. ">
            <a:extLst>
              <a:ext uri="{FF2B5EF4-FFF2-40B4-BE49-F238E27FC236}">
                <a16:creationId xmlns:a16="http://schemas.microsoft.com/office/drawing/2014/main" id="{CDD67549-15A8-C3E9-ABD5-BC426C706F8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0" r="28133" b="1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iskussion - Kostenlose kommunikation Icons">
            <a:extLst>
              <a:ext uri="{FF2B5EF4-FFF2-40B4-BE49-F238E27FC236}">
                <a16:creationId xmlns:a16="http://schemas.microsoft.com/office/drawing/2014/main" id="{7BC0C654-8BDB-BB78-1CBC-4AB7F4E74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718" y="3977089"/>
            <a:ext cx="2566394" cy="256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Zum</a:t>
            </a:r>
            <a:r>
              <a:rPr dirty="0"/>
              <a:t> </a:t>
            </a:r>
            <a:r>
              <a:rPr dirty="0" err="1"/>
              <a:t>Nachdenken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dirty="0" err="1"/>
              <a:t>Warum</a:t>
            </a:r>
            <a:r>
              <a:rPr dirty="0"/>
              <a:t> </a:t>
            </a:r>
            <a:r>
              <a:rPr dirty="0" err="1"/>
              <a:t>denken</a:t>
            </a:r>
            <a:r>
              <a:rPr dirty="0"/>
              <a:t> Sie,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Abfallreduktion</a:t>
            </a:r>
            <a:r>
              <a:rPr dirty="0"/>
              <a:t> </a:t>
            </a:r>
            <a:r>
              <a:rPr dirty="0" err="1"/>
              <a:t>wichtig</a:t>
            </a:r>
            <a:r>
              <a:rPr dirty="0"/>
              <a:t> für </a:t>
            </a:r>
            <a:r>
              <a:rPr dirty="0" err="1"/>
              <a:t>unsere</a:t>
            </a:r>
            <a:r>
              <a:rPr dirty="0"/>
              <a:t> Zukunft?</a:t>
            </a:r>
          </a:p>
          <a:p>
            <a:r>
              <a:rPr dirty="0" err="1"/>
              <a:t>Welche</a:t>
            </a:r>
            <a:r>
              <a:rPr dirty="0"/>
              <a:t> Ma</a:t>
            </a:r>
            <a:r>
              <a:rPr lang="de-DE" dirty="0" err="1"/>
              <a:t>ss</a:t>
            </a:r>
            <a:r>
              <a:rPr dirty="0" err="1"/>
              <a:t>nahmen</a:t>
            </a:r>
            <a:r>
              <a:rPr dirty="0"/>
              <a:t> </a:t>
            </a:r>
            <a:r>
              <a:rPr dirty="0" err="1"/>
              <a:t>könnten</a:t>
            </a:r>
            <a:r>
              <a:rPr dirty="0"/>
              <a:t> </a:t>
            </a:r>
            <a:r>
              <a:rPr dirty="0" err="1"/>
              <a:t>wir</a:t>
            </a:r>
            <a:r>
              <a:rPr dirty="0"/>
              <a:t> </a:t>
            </a:r>
            <a:r>
              <a:rPr dirty="0" err="1"/>
              <a:t>ergreifen</a:t>
            </a:r>
            <a:r>
              <a:rPr dirty="0"/>
              <a:t>, um die </a:t>
            </a:r>
            <a:r>
              <a:rPr dirty="0" err="1"/>
              <a:t>negativen</a:t>
            </a:r>
            <a:r>
              <a:rPr dirty="0"/>
              <a:t> </a:t>
            </a:r>
            <a:r>
              <a:rPr dirty="0" err="1"/>
              <a:t>Auswirkungen</a:t>
            </a:r>
            <a:r>
              <a:rPr dirty="0"/>
              <a:t> von </a:t>
            </a:r>
            <a:r>
              <a:rPr dirty="0" err="1"/>
              <a:t>Abfall</a:t>
            </a:r>
            <a:r>
              <a:rPr dirty="0"/>
              <a:t> in </a:t>
            </a:r>
            <a:r>
              <a:rPr dirty="0" err="1"/>
              <a:t>unserer</a:t>
            </a:r>
            <a:r>
              <a:rPr dirty="0"/>
              <a:t> Region </a:t>
            </a:r>
            <a:r>
              <a:rPr dirty="0" err="1"/>
              <a:t>zu</a:t>
            </a:r>
            <a:r>
              <a:rPr dirty="0"/>
              <a:t> </a:t>
            </a:r>
            <a:r>
              <a:rPr dirty="0" err="1"/>
              <a:t>reduzieren</a:t>
            </a:r>
            <a:r>
              <a:rPr dirty="0"/>
              <a:t>?</a:t>
            </a:r>
          </a:p>
          <a:p>
            <a:r>
              <a:rPr dirty="0"/>
              <a:t>Wie </a:t>
            </a:r>
            <a:r>
              <a:rPr dirty="0" err="1"/>
              <a:t>kann</a:t>
            </a:r>
            <a:r>
              <a:rPr dirty="0"/>
              <a:t> </a:t>
            </a:r>
            <a:r>
              <a:rPr dirty="0" err="1"/>
              <a:t>jeder</a:t>
            </a:r>
            <a:r>
              <a:rPr dirty="0"/>
              <a:t> </a:t>
            </a:r>
            <a:r>
              <a:rPr dirty="0" err="1"/>
              <a:t>Einzelne</a:t>
            </a:r>
            <a:r>
              <a:rPr dirty="0"/>
              <a:t> von </a:t>
            </a:r>
            <a:r>
              <a:rPr dirty="0" err="1"/>
              <a:t>uns</a:t>
            </a:r>
            <a:r>
              <a:rPr dirty="0"/>
              <a:t> </a:t>
            </a:r>
            <a:r>
              <a:rPr dirty="0" err="1"/>
              <a:t>zum</a:t>
            </a:r>
            <a:r>
              <a:rPr dirty="0"/>
              <a:t> </a:t>
            </a:r>
            <a:r>
              <a:rPr dirty="0" err="1"/>
              <a:t>Abfallmanagement</a:t>
            </a:r>
            <a:r>
              <a:rPr dirty="0"/>
              <a:t> </a:t>
            </a:r>
            <a:r>
              <a:rPr dirty="0" err="1"/>
              <a:t>beitragen</a:t>
            </a:r>
            <a:r>
              <a:rPr dirty="0"/>
              <a:t>?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73C1C5A-4BDD-3111-0CFA-D77711549E3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de-CH" dirty="0"/>
              <a:t>Besprechen Sie kurz mit dem Banknachbarn die Fragen.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90" name="Rectangle 718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62CE5A5-C1E6-EE5B-6698-295BB2E29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500" b="1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Fact-Sheet zu Recycling-Technologien und Abfallverminderungsansätzen</a:t>
            </a:r>
            <a:endParaRPr lang="en-US" sz="25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192" name="Rectangle 719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884826-C774-3EB7-B9D3-7C1FB416AD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5065" y="2031101"/>
            <a:ext cx="5051725" cy="35119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200" b="1" i="0" dirty="0" err="1">
                <a:effectLst/>
              </a:rPr>
              <a:t>Ziel</a:t>
            </a:r>
            <a:r>
              <a:rPr lang="en-US" sz="3200" b="0" i="0" dirty="0">
                <a:effectLst/>
              </a:rPr>
              <a:t>: </a:t>
            </a:r>
            <a:r>
              <a:rPr lang="en-US" sz="3200" b="0" i="0" dirty="0" err="1">
                <a:effectLst/>
              </a:rPr>
              <a:t>Erstellung</a:t>
            </a:r>
            <a:r>
              <a:rPr lang="en-US" sz="3200" b="0" i="0" dirty="0">
                <a:effectLst/>
              </a:rPr>
              <a:t> </a:t>
            </a:r>
            <a:r>
              <a:rPr lang="en-US" sz="3200" b="0" i="0" dirty="0" err="1">
                <a:effectLst/>
              </a:rPr>
              <a:t>eines</a:t>
            </a:r>
            <a:r>
              <a:rPr lang="en-US" sz="3200" b="0" i="0" dirty="0">
                <a:effectLst/>
              </a:rPr>
              <a:t> </a:t>
            </a:r>
            <a:r>
              <a:rPr lang="en-US" sz="3200" b="0" i="0" dirty="0" err="1">
                <a:effectLst/>
              </a:rPr>
              <a:t>informativen</a:t>
            </a:r>
            <a:r>
              <a:rPr lang="en-US" sz="3200" b="0" i="0" dirty="0">
                <a:effectLst/>
              </a:rPr>
              <a:t> Fact-Sheets </a:t>
            </a:r>
            <a:r>
              <a:rPr lang="en-US" sz="3200" b="0" i="0" dirty="0" err="1">
                <a:effectLst/>
              </a:rPr>
              <a:t>zu</a:t>
            </a:r>
            <a:r>
              <a:rPr lang="en-US" sz="3200" b="0" i="0" dirty="0">
                <a:effectLst/>
              </a:rPr>
              <a:t> </a:t>
            </a:r>
            <a:r>
              <a:rPr lang="en-US" sz="3200" b="0" i="0" dirty="0" err="1">
                <a:effectLst/>
              </a:rPr>
              <a:t>einer</a:t>
            </a:r>
            <a:r>
              <a:rPr lang="en-US" sz="3200" b="0" i="0" dirty="0">
                <a:effectLst/>
              </a:rPr>
              <a:t> </a:t>
            </a:r>
            <a:r>
              <a:rPr lang="en-US" sz="3200" b="0" i="0" dirty="0" err="1">
                <a:effectLst/>
              </a:rPr>
              <a:t>zugewiesenen</a:t>
            </a:r>
            <a:r>
              <a:rPr lang="en-US" sz="3200" b="0" i="0" dirty="0">
                <a:effectLst/>
              </a:rPr>
              <a:t> Recycling-</a:t>
            </a:r>
            <a:r>
              <a:rPr lang="en-US" sz="3200" b="0" i="0" dirty="0" err="1">
                <a:effectLst/>
              </a:rPr>
              <a:t>Technologie</a:t>
            </a:r>
            <a:r>
              <a:rPr lang="en-US" sz="3200" b="0" i="0" dirty="0">
                <a:effectLst/>
              </a:rPr>
              <a:t> </a:t>
            </a:r>
            <a:r>
              <a:rPr lang="en-US" sz="3200" b="0" i="0" dirty="0" err="1">
                <a:effectLst/>
              </a:rPr>
              <a:t>oder</a:t>
            </a:r>
            <a:r>
              <a:rPr lang="en-US" sz="3200" b="0" i="0" dirty="0">
                <a:effectLst/>
              </a:rPr>
              <a:t> </a:t>
            </a:r>
            <a:r>
              <a:rPr lang="en-US" sz="3200" b="0" i="0" dirty="0" err="1">
                <a:effectLst/>
              </a:rPr>
              <a:t>einem</a:t>
            </a:r>
            <a:r>
              <a:rPr lang="en-US" sz="3200" b="0" i="0" dirty="0">
                <a:effectLst/>
              </a:rPr>
              <a:t> Ansatz </a:t>
            </a:r>
            <a:r>
              <a:rPr lang="en-US" sz="3200" b="0" i="0" dirty="0" err="1">
                <a:effectLst/>
              </a:rPr>
              <a:t>zur</a:t>
            </a:r>
            <a:r>
              <a:rPr lang="en-US" sz="3200" b="0" i="0" dirty="0">
                <a:effectLst/>
              </a:rPr>
              <a:t> </a:t>
            </a:r>
            <a:r>
              <a:rPr lang="en-US" sz="3200" b="0" i="0" dirty="0" err="1">
                <a:effectLst/>
              </a:rPr>
              <a:t>Abfallverminderung</a:t>
            </a:r>
            <a:r>
              <a:rPr lang="en-US" sz="3200" b="0" i="0" dirty="0">
                <a:effectLst/>
              </a:rPr>
              <a:t>.</a:t>
            </a:r>
            <a:endParaRPr lang="en-US" sz="3200" dirty="0"/>
          </a:p>
        </p:txBody>
      </p:sp>
      <p:sp>
        <p:nvSpPr>
          <p:cNvPr id="7194" name="Rectangle 719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6" name="Rectangle 719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8" name="Rectangle 719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Fact Sheet Template | Free Company Fact Sheet | FigJam">
            <a:extLst>
              <a:ext uri="{FF2B5EF4-FFF2-40B4-BE49-F238E27FC236}">
                <a16:creationId xmlns:a16="http://schemas.microsoft.com/office/drawing/2014/main" id="{C41E5019-9372-EED7-6FD3-35F1FA99B1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2" r="3" b="3"/>
          <a:stretch/>
        </p:blipFill>
        <p:spPr bwMode="auto">
          <a:xfrm>
            <a:off x="6055586" y="650494"/>
            <a:ext cx="5492321" cy="532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82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C84C32-240A-F406-7053-7B10A794F6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7000" y="0"/>
            <a:ext cx="5892800" cy="6858000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de-CH" sz="1800" b="1" i="0" dirty="0">
                <a:solidFill>
                  <a:srgbClr val="374151"/>
                </a:solidFill>
                <a:effectLst/>
                <a:latin typeface="Söhne"/>
              </a:rPr>
              <a:t>1. Technologie/Ansatz</a:t>
            </a:r>
            <a:r>
              <a:rPr lang="de-CH" sz="1800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r>
              <a:rPr lang="de-CH" sz="1800" dirty="0">
                <a:solidFill>
                  <a:srgbClr val="374151"/>
                </a:solidFill>
                <a:latin typeface="Söhne"/>
              </a:rPr>
              <a:t>Ihnen wird eine </a:t>
            </a:r>
            <a:r>
              <a:rPr lang="de-CH" sz="1800" b="1" dirty="0">
                <a:solidFill>
                  <a:srgbClr val="374151"/>
                </a:solidFill>
                <a:latin typeface="Söhne"/>
              </a:rPr>
              <a:t>bestimmte Recycling-Technologie </a:t>
            </a:r>
            <a:r>
              <a:rPr lang="de-CH" sz="1800" dirty="0">
                <a:solidFill>
                  <a:srgbClr val="374151"/>
                </a:solidFill>
                <a:latin typeface="Söhne"/>
              </a:rPr>
              <a:t>oder ein Ansatz zur Abfallverminderung zugewiesen. </a:t>
            </a:r>
          </a:p>
          <a:p>
            <a:pPr marL="0" indent="0">
              <a:buNone/>
            </a:pPr>
            <a:r>
              <a:rPr lang="de-CH" sz="1800" b="1" i="0" dirty="0">
                <a:solidFill>
                  <a:srgbClr val="374151"/>
                </a:solidFill>
                <a:effectLst/>
                <a:latin typeface="Söhne"/>
              </a:rPr>
              <a:t>2. Recherche</a:t>
            </a:r>
            <a:r>
              <a:rPr lang="de-CH" sz="1800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marL="228600" lvl="1">
              <a:spcBef>
                <a:spcPts val="1000"/>
              </a:spcBef>
            </a:pPr>
            <a:r>
              <a:rPr lang="de-CH" sz="1800" dirty="0">
                <a:solidFill>
                  <a:srgbClr val="374151"/>
                </a:solidFill>
                <a:latin typeface="Söhne"/>
              </a:rPr>
              <a:t>Nutzen Sie das </a:t>
            </a:r>
            <a:r>
              <a:rPr lang="de-CH" sz="1800" b="1" dirty="0">
                <a:solidFill>
                  <a:srgbClr val="374151"/>
                </a:solidFill>
                <a:latin typeface="Söhne"/>
              </a:rPr>
              <a:t>Internet</a:t>
            </a:r>
            <a:r>
              <a:rPr lang="de-CH" sz="1800" dirty="0">
                <a:solidFill>
                  <a:srgbClr val="374151"/>
                </a:solidFill>
                <a:latin typeface="Söhne"/>
              </a:rPr>
              <a:t>, um mehr über Ihre zugewiesene Technologie oder Methode zu erfahren. Ziel ist es, eine tiefe, aber </a:t>
            </a:r>
            <a:r>
              <a:rPr lang="de-CH" sz="1800" b="1" dirty="0">
                <a:solidFill>
                  <a:srgbClr val="374151"/>
                </a:solidFill>
                <a:latin typeface="Söhne"/>
              </a:rPr>
              <a:t>kompakte Einsicht in das Thema </a:t>
            </a:r>
            <a:r>
              <a:rPr lang="de-CH" sz="1800" dirty="0">
                <a:solidFill>
                  <a:srgbClr val="374151"/>
                </a:solidFill>
                <a:latin typeface="Söhne"/>
              </a:rPr>
              <a:t>zu erhalten.</a:t>
            </a:r>
          </a:p>
          <a:p>
            <a:pPr marL="228600" lvl="1">
              <a:spcBef>
                <a:spcPts val="1000"/>
              </a:spcBef>
            </a:pPr>
            <a:r>
              <a:rPr lang="de-CH" sz="1800" dirty="0">
                <a:solidFill>
                  <a:srgbClr val="374151"/>
                </a:solidFill>
                <a:latin typeface="Söhne"/>
              </a:rPr>
              <a:t>Finden Sie </a:t>
            </a:r>
            <a:r>
              <a:rPr lang="de-CH" sz="1800" b="1" dirty="0">
                <a:solidFill>
                  <a:srgbClr val="374151"/>
                </a:solidFill>
                <a:latin typeface="Söhne"/>
              </a:rPr>
              <a:t>mindestens drei vertrauenswürdige </a:t>
            </a:r>
            <a:r>
              <a:rPr lang="de-CH" sz="1800" dirty="0">
                <a:solidFill>
                  <a:srgbClr val="374151"/>
                </a:solidFill>
                <a:latin typeface="Söhne"/>
              </a:rPr>
              <a:t>Quellen. Dies können offizielle Websites, wissenschaftliche Artikel, Nachrichtenquellen oder anerkannte Organisationen sein.</a:t>
            </a:r>
          </a:p>
          <a:p>
            <a:pPr marL="0" indent="0" algn="l">
              <a:buNone/>
            </a:pPr>
            <a:r>
              <a:rPr lang="de-CH" sz="1800" b="1" i="0" dirty="0">
                <a:solidFill>
                  <a:srgbClr val="374151"/>
                </a:solidFill>
                <a:effectLst/>
                <a:latin typeface="Söhne"/>
              </a:rPr>
              <a:t>3. Gestaltung</a:t>
            </a:r>
            <a:r>
              <a:rPr lang="de-CH" sz="1800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marL="228600" lvl="1">
              <a:spcBef>
                <a:spcPts val="1000"/>
              </a:spcBef>
            </a:pPr>
            <a:r>
              <a:rPr lang="de-CH" sz="1800" dirty="0">
                <a:solidFill>
                  <a:srgbClr val="374151"/>
                </a:solidFill>
                <a:latin typeface="Söhne"/>
              </a:rPr>
              <a:t>Das Design des Fact-Sheets sollte </a:t>
            </a:r>
            <a:r>
              <a:rPr lang="de-CH" sz="1800" b="1" dirty="0">
                <a:solidFill>
                  <a:srgbClr val="374151"/>
                </a:solidFill>
                <a:latin typeface="Söhne"/>
              </a:rPr>
              <a:t>klar und übersichtlich </a:t>
            </a:r>
            <a:r>
              <a:rPr lang="de-CH" sz="1800" dirty="0">
                <a:solidFill>
                  <a:srgbClr val="374151"/>
                </a:solidFill>
                <a:latin typeface="Söhne"/>
              </a:rPr>
              <a:t>sein.</a:t>
            </a:r>
          </a:p>
          <a:p>
            <a:pPr marL="228600" lvl="1">
              <a:spcBef>
                <a:spcPts val="1000"/>
              </a:spcBef>
            </a:pPr>
            <a:r>
              <a:rPr lang="de-CH" sz="1800" dirty="0">
                <a:solidFill>
                  <a:srgbClr val="374151"/>
                </a:solidFill>
                <a:latin typeface="Söhne"/>
              </a:rPr>
              <a:t>Nutzen Sie Überschriften, Aufzählungspunkte und Absätze, um den Inhalt leicht verständlich zu machen.</a:t>
            </a:r>
          </a:p>
          <a:p>
            <a:pPr marL="0" indent="0" algn="l">
              <a:buNone/>
            </a:pPr>
            <a:r>
              <a:rPr lang="de-CH" sz="1800" b="1" i="0" dirty="0">
                <a:solidFill>
                  <a:srgbClr val="374151"/>
                </a:solidFill>
                <a:effectLst/>
                <a:latin typeface="Söhne"/>
              </a:rPr>
              <a:t>4. Präsentation</a:t>
            </a:r>
            <a:r>
              <a:rPr lang="de-CH" sz="1800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marL="228600" lvl="1">
              <a:spcBef>
                <a:spcPts val="1000"/>
              </a:spcBef>
            </a:pPr>
            <a:r>
              <a:rPr lang="de-CH" sz="1800" dirty="0">
                <a:solidFill>
                  <a:srgbClr val="374151"/>
                </a:solidFill>
                <a:latin typeface="Söhne"/>
              </a:rPr>
              <a:t>Seien Sie bereit, Ihr Fact-Sheet vor der Klasse zu präsentieren und Fragen dazu zu beantworten.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3A64A90-E3CE-A872-8E3A-9BD22B5D75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0"/>
            <a:ext cx="6019800" cy="6858000"/>
          </a:xfrm>
          <a:solidFill>
            <a:schemeClr val="bg1">
              <a:lumMod val="75000"/>
              <a:alpha val="42000"/>
            </a:schemeClr>
          </a:solidFill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de-CH" sz="1800" b="1" i="0" dirty="0">
                <a:solidFill>
                  <a:srgbClr val="374151"/>
                </a:solidFill>
                <a:effectLst/>
                <a:latin typeface="Söhne"/>
              </a:rPr>
              <a:t>Fact-Sheet Erstellung</a:t>
            </a:r>
            <a:r>
              <a:rPr lang="de-CH" sz="1800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de-CH" sz="1800" dirty="0">
                <a:solidFill>
                  <a:srgbClr val="374151"/>
                </a:solidFill>
                <a:latin typeface="Söhne"/>
              </a:rPr>
              <a:t>Ihr Fact-Sheet sollte die folgenden Elemente enthalten: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de-CH" sz="1800" b="1" i="0" dirty="0">
                <a:solidFill>
                  <a:srgbClr val="374151"/>
                </a:solidFill>
                <a:effectLst/>
                <a:latin typeface="Söhne"/>
              </a:rPr>
              <a:t>Titel</a:t>
            </a:r>
            <a:r>
              <a:rPr lang="de-CH" sz="1800" b="0" i="0" dirty="0">
                <a:solidFill>
                  <a:srgbClr val="374151"/>
                </a:solidFill>
                <a:effectLst/>
                <a:latin typeface="Söhne"/>
              </a:rPr>
              <a:t>: Name der Technologie oder des Ansatzes.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de-CH" sz="1800" b="1" i="0" dirty="0">
                <a:solidFill>
                  <a:srgbClr val="374151"/>
                </a:solidFill>
                <a:effectLst/>
                <a:latin typeface="Söhne"/>
              </a:rPr>
              <a:t>Kurze Beschreibung</a:t>
            </a:r>
            <a:r>
              <a:rPr lang="de-CH" sz="1800" b="0" i="0" dirty="0">
                <a:solidFill>
                  <a:srgbClr val="374151"/>
                </a:solidFill>
                <a:effectLst/>
                <a:latin typeface="Söhne"/>
              </a:rPr>
              <a:t>: Was ist diese Technologie/Methode? Wie funktioniert sie?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de-CH" sz="1800" b="1" i="0" dirty="0">
                <a:solidFill>
                  <a:srgbClr val="374151"/>
                </a:solidFill>
                <a:effectLst/>
                <a:latin typeface="Söhne"/>
              </a:rPr>
              <a:t>Vorteile</a:t>
            </a:r>
            <a:r>
              <a:rPr lang="de-CH" sz="1800" b="0" i="0" dirty="0">
                <a:solidFill>
                  <a:srgbClr val="374151"/>
                </a:solidFill>
                <a:effectLst/>
                <a:latin typeface="Söhne"/>
              </a:rPr>
              <a:t>: Welche Vorteile bringt diese Technologie/Methode mit sich?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de-CH" sz="1800" b="1" i="0" dirty="0">
                <a:solidFill>
                  <a:srgbClr val="374151"/>
                </a:solidFill>
                <a:effectLst/>
                <a:latin typeface="Söhne"/>
              </a:rPr>
              <a:t>Herausforderungen</a:t>
            </a:r>
            <a:r>
              <a:rPr lang="de-CH" sz="1800" b="0" i="0" dirty="0">
                <a:solidFill>
                  <a:srgbClr val="374151"/>
                </a:solidFill>
                <a:effectLst/>
                <a:latin typeface="Söhne"/>
              </a:rPr>
              <a:t>: Welche Herausforderungen oder Einschränkungen gibt es?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de-CH" sz="1800" b="1" i="0" dirty="0">
                <a:solidFill>
                  <a:srgbClr val="374151"/>
                </a:solidFill>
                <a:effectLst/>
                <a:latin typeface="Söhne"/>
              </a:rPr>
              <a:t>Real-Life-Beispiele</a:t>
            </a:r>
            <a:r>
              <a:rPr lang="de-CH" sz="1800" b="0" i="0" dirty="0">
                <a:solidFill>
                  <a:srgbClr val="374151"/>
                </a:solidFill>
                <a:effectLst/>
                <a:latin typeface="Söhne"/>
              </a:rPr>
              <a:t>: Finden Sie mindestens ein konkretes Beispiel, wo diese Technologie oder Methode erfolgreich eingesetzt wird. Dies könnte eine Stadt, ein Unternehmen, ein Projekt oder ein Land sein.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de-CH" sz="1800" b="1" i="0" dirty="0">
                <a:solidFill>
                  <a:srgbClr val="374151"/>
                </a:solidFill>
                <a:effectLst/>
                <a:latin typeface="Söhne"/>
              </a:rPr>
              <a:t>Bilder</a:t>
            </a:r>
            <a:r>
              <a:rPr lang="de-CH" sz="1800" b="0" i="0" dirty="0">
                <a:solidFill>
                  <a:srgbClr val="374151"/>
                </a:solidFill>
                <a:effectLst/>
                <a:latin typeface="Söhne"/>
              </a:rPr>
              <a:t>: Fügen Sie relevante Bilder hinzu, die die Technologie oder Methode veranschaulichen.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de-CH" sz="1800" b="1" i="0" dirty="0">
                <a:solidFill>
                  <a:srgbClr val="374151"/>
                </a:solidFill>
                <a:effectLst/>
                <a:latin typeface="Söhne"/>
              </a:rPr>
              <a:t>Quellen</a:t>
            </a:r>
            <a:r>
              <a:rPr lang="de-CH" sz="1800" b="0" i="0" dirty="0">
                <a:solidFill>
                  <a:srgbClr val="374151"/>
                </a:solidFill>
                <a:effectLst/>
                <a:latin typeface="Söhne"/>
              </a:rPr>
              <a:t>: Listen Sie die drei (oder mehr) Quellen auf, aus denen Sie Informationen entnommen haben.</a:t>
            </a:r>
          </a:p>
        </p:txBody>
      </p:sp>
    </p:spTree>
    <p:extLst>
      <p:ext uri="{BB962C8B-B14F-4D97-AF65-F5344CB8AC3E}">
        <p14:creationId xmlns:p14="http://schemas.microsoft.com/office/powerpoint/2010/main" val="105884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CD423-1A2B-5C0D-B586-2BE5E0094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736600"/>
          </a:xfrm>
        </p:spPr>
        <p:txBody>
          <a:bodyPr/>
          <a:lstStyle/>
          <a:p>
            <a:r>
              <a:rPr lang="de-CH" dirty="0"/>
              <a:t>Recycling Technologien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0A5D88-941F-100B-F868-AFB3255164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800" y="1066800"/>
            <a:ext cx="5842000" cy="5791200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de-CH" sz="2000" b="1" i="0" dirty="0">
                <a:solidFill>
                  <a:srgbClr val="374151"/>
                </a:solidFill>
                <a:effectLst/>
                <a:latin typeface="Söhne"/>
              </a:rPr>
              <a:t>Mechanisches Recycling</a:t>
            </a:r>
            <a:r>
              <a:rPr lang="de-CH" sz="2000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r>
              <a:rPr lang="de-CH" sz="2000" b="0" i="0" dirty="0">
                <a:solidFill>
                  <a:srgbClr val="374151"/>
                </a:solidFill>
                <a:effectLst/>
                <a:latin typeface="Söhne"/>
              </a:rPr>
              <a:t>Der traditionelle Ansatz, bei dem Abfall getrennt, gereinigt und dann zu neuen Produkten verarbeitet wird.</a:t>
            </a:r>
          </a:p>
          <a:p>
            <a:pPr marL="0" indent="0" algn="l">
              <a:buNone/>
            </a:pPr>
            <a:r>
              <a:rPr lang="de-CH" sz="2000" b="1" i="0" dirty="0">
                <a:solidFill>
                  <a:srgbClr val="374151"/>
                </a:solidFill>
                <a:effectLst/>
                <a:latin typeface="Söhne"/>
              </a:rPr>
              <a:t>Chemisches Recycling</a:t>
            </a:r>
            <a:r>
              <a:rPr lang="de-CH" sz="2000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marL="228600" lvl="1">
              <a:spcBef>
                <a:spcPts val="1000"/>
              </a:spcBef>
            </a:pPr>
            <a:r>
              <a:rPr lang="de-CH" sz="2000" dirty="0">
                <a:solidFill>
                  <a:srgbClr val="374151"/>
                </a:solidFill>
                <a:latin typeface="Söhne"/>
              </a:rPr>
              <a:t>Hier werden Kunststoffe in ihre chemischen Bestandteile zerlegt, um neue Kunststoffe oder andere Produkte herzustellen.</a:t>
            </a:r>
          </a:p>
          <a:p>
            <a:pPr marL="0" indent="0" algn="l">
              <a:buNone/>
            </a:pPr>
            <a:r>
              <a:rPr lang="de-CH" sz="2000" b="1" i="0" dirty="0">
                <a:solidFill>
                  <a:srgbClr val="374151"/>
                </a:solidFill>
                <a:effectLst/>
                <a:latin typeface="Söhne"/>
              </a:rPr>
              <a:t>Kompostierung</a:t>
            </a:r>
            <a:r>
              <a:rPr lang="de-CH" sz="2000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marL="228600" lvl="1">
              <a:spcBef>
                <a:spcPts val="1000"/>
              </a:spcBef>
            </a:pPr>
            <a:r>
              <a:rPr lang="de-CH" sz="2000" dirty="0">
                <a:solidFill>
                  <a:srgbClr val="374151"/>
                </a:solidFill>
                <a:latin typeface="Söhne"/>
              </a:rPr>
              <a:t>Ein natürlicher Prozess, bei dem organische Abfälle abgebaut werden, um nährstoffreichen Kompost zu erzeugen.</a:t>
            </a:r>
          </a:p>
          <a:p>
            <a:pPr marL="0" indent="0" algn="l">
              <a:buNone/>
            </a:pPr>
            <a:r>
              <a:rPr lang="de-CH" sz="2000" b="1" i="0" dirty="0">
                <a:solidFill>
                  <a:srgbClr val="374151"/>
                </a:solidFill>
                <a:effectLst/>
                <a:latin typeface="Söhne"/>
              </a:rPr>
              <a:t>Anaerobe Vergärung</a:t>
            </a:r>
            <a:r>
              <a:rPr lang="de-CH" sz="2000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marL="228600" lvl="1">
              <a:spcBef>
                <a:spcPts val="1000"/>
              </a:spcBef>
            </a:pPr>
            <a:r>
              <a:rPr lang="de-CH" sz="2000" dirty="0">
                <a:solidFill>
                  <a:srgbClr val="374151"/>
                </a:solidFill>
                <a:latin typeface="Söhne"/>
              </a:rPr>
              <a:t>Ein Prozess, bei dem organische Abfälle in Abwesenheit von Sauerstoff abgebaut werden, um Biogas (eine Energiequelle) und </a:t>
            </a:r>
            <a:r>
              <a:rPr lang="de-CH" sz="2000" dirty="0" err="1">
                <a:solidFill>
                  <a:srgbClr val="374151"/>
                </a:solidFill>
                <a:latin typeface="Söhne"/>
              </a:rPr>
              <a:t>Digestat</a:t>
            </a:r>
            <a:r>
              <a:rPr lang="de-CH" sz="2000" dirty="0">
                <a:solidFill>
                  <a:srgbClr val="374151"/>
                </a:solidFill>
                <a:latin typeface="Söhne"/>
              </a:rPr>
              <a:t> (ein Düngemittel) zu produzieren.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E6B3A51-ED6E-613D-560F-4150DC525C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66799"/>
            <a:ext cx="5842000" cy="579120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de-CH" sz="2000" b="1" i="0" dirty="0">
                <a:solidFill>
                  <a:srgbClr val="374151"/>
                </a:solidFill>
                <a:effectLst/>
                <a:latin typeface="Söhne"/>
              </a:rPr>
              <a:t>Zero-</a:t>
            </a:r>
            <a:r>
              <a:rPr lang="de-CH" sz="2000" b="1" i="0" dirty="0" err="1">
                <a:solidFill>
                  <a:srgbClr val="374151"/>
                </a:solidFill>
                <a:effectLst/>
                <a:latin typeface="Söhne"/>
              </a:rPr>
              <a:t>Waste</a:t>
            </a:r>
            <a:r>
              <a:rPr lang="de-CH" sz="2000" b="1" i="0" dirty="0">
                <a:solidFill>
                  <a:srgbClr val="374151"/>
                </a:solidFill>
                <a:effectLst/>
                <a:latin typeface="Söhne"/>
              </a:rPr>
              <a:t>-Initiativen</a:t>
            </a:r>
            <a:r>
              <a:rPr lang="de-CH" sz="2000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marL="228600" lvl="1">
              <a:spcBef>
                <a:spcPts val="1000"/>
              </a:spcBef>
            </a:pPr>
            <a:r>
              <a:rPr lang="de-CH" sz="2000" dirty="0">
                <a:solidFill>
                  <a:srgbClr val="374151"/>
                </a:solidFill>
                <a:latin typeface="Söhne"/>
              </a:rPr>
              <a:t>Ein Ansatz, bei dem das Ziel darin besteht, Abfall vollständig zu eliminieren, indem man Wiederverwendung, Reduzierung und Recycling fördert.</a:t>
            </a:r>
          </a:p>
          <a:p>
            <a:pPr marL="0" indent="0" algn="l">
              <a:buNone/>
            </a:pPr>
            <a:r>
              <a:rPr lang="de-CH" sz="2000" b="1" i="0" dirty="0">
                <a:solidFill>
                  <a:srgbClr val="374151"/>
                </a:solidFill>
                <a:effectLst/>
                <a:latin typeface="Söhne"/>
              </a:rPr>
              <a:t>Upcycling</a:t>
            </a:r>
            <a:r>
              <a:rPr lang="de-CH" sz="2000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marL="228600" lvl="1">
              <a:spcBef>
                <a:spcPts val="1000"/>
              </a:spcBef>
            </a:pPr>
            <a:r>
              <a:rPr lang="de-CH" sz="2000" dirty="0">
                <a:solidFill>
                  <a:srgbClr val="374151"/>
                </a:solidFill>
                <a:latin typeface="Söhne"/>
              </a:rPr>
              <a:t>Der Prozess, bei dem alte Produkte oder Abfälle in Produkte von höherem Wert umgewandelt werden.</a:t>
            </a:r>
          </a:p>
          <a:p>
            <a:pPr marL="0" indent="0" algn="l">
              <a:buNone/>
            </a:pPr>
            <a:r>
              <a:rPr lang="de-CH" sz="2000" b="1" i="0" dirty="0">
                <a:solidFill>
                  <a:srgbClr val="374151"/>
                </a:solidFill>
                <a:effectLst/>
                <a:latin typeface="Söhne"/>
              </a:rPr>
              <a:t>Erweiterte Herstellerverantwortung (EPR)</a:t>
            </a:r>
            <a:r>
              <a:rPr lang="de-CH" sz="2000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marL="228600" lvl="1">
              <a:spcBef>
                <a:spcPts val="1000"/>
              </a:spcBef>
            </a:pPr>
            <a:r>
              <a:rPr lang="de-CH" sz="2000" dirty="0">
                <a:solidFill>
                  <a:srgbClr val="374151"/>
                </a:solidFill>
                <a:latin typeface="Söhne"/>
              </a:rPr>
              <a:t>Ein Konzept, bei dem Hersteller für den gesamten Lebenszyklus ihrer Produkte verantwortlich sind, einschliesslich ihrer Entsorgung.</a:t>
            </a:r>
          </a:p>
        </p:txBody>
      </p:sp>
    </p:spTree>
    <p:extLst>
      <p:ext uri="{BB962C8B-B14F-4D97-AF65-F5344CB8AC3E}">
        <p14:creationId xmlns:p14="http://schemas.microsoft.com/office/powerpoint/2010/main" val="290881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607</Words>
  <Application>Microsoft Office PowerPoint</Application>
  <PresentationFormat>Breitbild</PresentationFormat>
  <Paragraphs>58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Söhne</vt:lpstr>
      <vt:lpstr>Wingdings</vt:lpstr>
      <vt:lpstr>Office</vt:lpstr>
      <vt:lpstr>Auswirkungen von Abfall: Global und Regional</vt:lpstr>
      <vt:lpstr>Globale Auswirkungen von Abfall</vt:lpstr>
      <vt:lpstr>Abfall und Treibhauseffekt</vt:lpstr>
      <vt:lpstr>Regionale Auswirkungen von Abfall</vt:lpstr>
      <vt:lpstr>Wirtschaftliche Folgen</vt:lpstr>
      <vt:lpstr>Zum Nachdenken</vt:lpstr>
      <vt:lpstr>Fact-Sheet zu Recycling-Technologien und Abfallverminderungsansätzen</vt:lpstr>
      <vt:lpstr>PowerPoint-Präsentation</vt:lpstr>
      <vt:lpstr>Recycling Technologien</vt:lpstr>
    </vt:vector>
  </TitlesOfParts>
  <Company>BBW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Auswirkungen von Abfall: Global und Regional</dc:title>
  <dc:creator>Pietro Rossi</dc:creator>
  <cp:lastModifiedBy>Pietro Rossi</cp:lastModifiedBy>
  <cp:revision>2</cp:revision>
  <dcterms:created xsi:type="dcterms:W3CDTF">2023-10-08T09:09:45Z</dcterms:created>
  <dcterms:modified xsi:type="dcterms:W3CDTF">2023-10-25T14:38:39Z</dcterms:modified>
</cp:coreProperties>
</file>